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482" r:id="rId2"/>
    <p:sldId id="484" r:id="rId3"/>
    <p:sldId id="485" r:id="rId4"/>
    <p:sldId id="486" r:id="rId5"/>
    <p:sldId id="487" r:id="rId6"/>
    <p:sldId id="476" r:id="rId7"/>
    <p:sldId id="488" r:id="rId8"/>
    <p:sldId id="467" r:id="rId9"/>
    <p:sldId id="469" r:id="rId10"/>
    <p:sldId id="470" r:id="rId11"/>
    <p:sldId id="471" r:id="rId12"/>
    <p:sldId id="472" r:id="rId13"/>
    <p:sldId id="473" r:id="rId1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D73FA8F-98E3-400D-8F86-484FB48C2FD2}"/>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(256)</a:t>
            </a:r>
          </a:p>
        </p:txBody>
      </p:sp>
      <p:sp>
        <p:nvSpPr>
          <p:cNvPr id="3" name="Date Placeholder 2">
            <a:extLst>
              <a:ext uri="{FF2B5EF4-FFF2-40B4-BE49-F238E27FC236}">
                <a16:creationId xmlns:a16="http://schemas.microsoft.com/office/drawing/2014/main" id="{CA2EAE19-670B-4A39-94C1-092491FE3CE8}"/>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4/28/2021 pm</a:t>
            </a:r>
          </a:p>
        </p:txBody>
      </p:sp>
      <p:sp>
        <p:nvSpPr>
          <p:cNvPr id="4" name="Footer Placeholder 3">
            <a:extLst>
              <a:ext uri="{FF2B5EF4-FFF2-40B4-BE49-F238E27FC236}">
                <a16:creationId xmlns:a16="http://schemas.microsoft.com/office/drawing/2014/main" id="{ECF6D049-9A93-4EC6-AE41-7FCA15E832AD}"/>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487A8E5E-3702-4228-92CC-46631D061052}"/>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C9EBEDBF-C2BC-4E01-8210-021371D92DEA}"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033455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(256)</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4/28/2021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402EF28-B434-4390-8608-377C7ADF8776}" type="slidenum">
              <a:rPr lang="en-US" smtClean="0"/>
              <a:t>‹#›</a:t>
            </a:fld>
            <a:endParaRPr lang="en-US"/>
          </a:p>
        </p:txBody>
      </p:sp>
    </p:spTree>
    <p:extLst>
      <p:ext uri="{BB962C8B-B14F-4D97-AF65-F5344CB8AC3E}">
        <p14:creationId xmlns:p14="http://schemas.microsoft.com/office/powerpoint/2010/main" val="349950057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E395396-3E20-41E1-96D8-CC01158FFD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EC3E35E4-BF58-4604-A693-6EA5BDBDFC45}"/>
              </a:ext>
            </a:extLst>
          </p:cNvPr>
          <p:cNvSpPr>
            <a:spLocks noGrp="1"/>
          </p:cNvSpPr>
          <p:nvPr>
            <p:ph type="dt" idx="1"/>
          </p:nvPr>
        </p:nvSpPr>
        <p:spPr/>
        <p:txBody>
          <a:bodyPr/>
          <a:lstStyle/>
          <a:p>
            <a:r>
              <a:rPr lang="en-US"/>
              <a:t>4/28/2021 pm</a:t>
            </a:r>
          </a:p>
        </p:txBody>
      </p:sp>
      <p:sp>
        <p:nvSpPr>
          <p:cNvPr id="6" name="Footer Placeholder 5">
            <a:extLst>
              <a:ext uri="{FF2B5EF4-FFF2-40B4-BE49-F238E27FC236}">
                <a16:creationId xmlns:a16="http://schemas.microsoft.com/office/drawing/2014/main" id="{F3E58135-9A4C-4790-83FE-6E0228D6C4AC}"/>
              </a:ext>
            </a:extLst>
          </p:cNvPr>
          <p:cNvSpPr>
            <a:spLocks noGrp="1"/>
          </p:cNvSpPr>
          <p:nvPr>
            <p:ph type="ftr" sz="quarter" idx="4"/>
          </p:nvPr>
        </p:nvSpPr>
        <p:spPr/>
        <p:txBody>
          <a:bodyPr/>
          <a:lstStyle/>
          <a:p>
            <a:r>
              <a:rPr lang="en-US"/>
              <a:t>Micky Galloway</a:t>
            </a:r>
          </a:p>
        </p:txBody>
      </p:sp>
      <p:sp>
        <p:nvSpPr>
          <p:cNvPr id="7" name="Header Placeholder 6">
            <a:extLst>
              <a:ext uri="{FF2B5EF4-FFF2-40B4-BE49-F238E27FC236}">
                <a16:creationId xmlns:a16="http://schemas.microsoft.com/office/drawing/2014/main" id="{BB74212D-AE1C-41E6-BF47-24ED206D3AC2}"/>
              </a:ext>
            </a:extLst>
          </p:cNvPr>
          <p:cNvSpPr>
            <a:spLocks noGrp="1"/>
          </p:cNvSpPr>
          <p:nvPr>
            <p:ph type="hdr" sz="quarter"/>
          </p:nvPr>
        </p:nvSpPr>
        <p:spPr/>
        <p:txBody>
          <a:bodyPr/>
          <a:lstStyle/>
          <a:p>
            <a:r>
              <a:rPr lang="en-US"/>
              <a:t>Class – The Life Of Christ (256)</a:t>
            </a:r>
          </a:p>
        </p:txBody>
      </p:sp>
    </p:spTree>
    <p:extLst>
      <p:ext uri="{BB962C8B-B14F-4D97-AF65-F5344CB8AC3E}">
        <p14:creationId xmlns:p14="http://schemas.microsoft.com/office/powerpoint/2010/main" val="1217604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86"/>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4" y="4475032"/>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4/30/2021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92"/>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61"/>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072195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16"/>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4/30/2021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962246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4/30/2021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48552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4/30/2021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23530646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4/30/2021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650219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9"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05"/>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62"/>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4/30/2021</a:t>
            </a:fld>
            <a:endParaRPr lang="en-US" noProof="0" dirty="0"/>
          </a:p>
        </p:txBody>
      </p:sp>
      <p:sp>
        <p:nvSpPr>
          <p:cNvPr id="5" name="Footer Placeholder 4"/>
          <p:cNvSpPr>
            <a:spLocks noGrp="1"/>
          </p:cNvSpPr>
          <p:nvPr>
            <p:ph type="ftr" sz="quarter" idx="11"/>
          </p:nvPr>
        </p:nvSpPr>
        <p:spPr>
          <a:xfrm>
            <a:off x="1938045"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4777005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4/30/2021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296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4/30/2021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571940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4/30/2021</a:t>
            </a:fld>
            <a:endParaRPr lang="en-US" noProof="0" dirty="0"/>
          </a:p>
        </p:txBody>
      </p:sp>
      <p:sp>
        <p:nvSpPr>
          <p:cNvPr id="6" name="Footer Placeholder 5"/>
          <p:cNvSpPr>
            <a:spLocks noGrp="1"/>
          </p:cNvSpPr>
          <p:nvPr>
            <p:ph type="ftr" sz="quarter" idx="11"/>
          </p:nvPr>
        </p:nvSpPr>
        <p:spPr>
          <a:xfrm>
            <a:off x="2119037"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0" y="33505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8" y="33030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7" y="147693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1" y="1482010"/>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83"/>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52776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95"/>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4/30/2021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04"/>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3843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6"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4/30/2021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80"/>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3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04"/>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0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3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277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9"/>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5" y="6453386"/>
            <a:ext cx="1216807" cy="404614"/>
          </a:xfrm>
        </p:spPr>
        <p:txBody>
          <a:bodyPr/>
          <a:lstStyle>
            <a:lvl1pPr>
              <a:defRPr>
                <a:solidFill>
                  <a:schemeClr val="tx2"/>
                </a:solidFill>
              </a:defRPr>
            </a:lvl1pPr>
          </a:lstStyle>
          <a:p>
            <a:fld id="{3B77EF04-6424-4B70-94D1-FC932CBBDD9B}" type="datetimeFigureOut">
              <a:rPr lang="en-US" noProof="0" smtClean="0"/>
              <a:t>4/30/2021</a:t>
            </a:fld>
            <a:endParaRPr lang="en-US" noProof="0" dirty="0"/>
          </a:p>
        </p:txBody>
      </p:sp>
      <p:sp>
        <p:nvSpPr>
          <p:cNvPr id="5" name="Footer Placeholder 4"/>
          <p:cNvSpPr>
            <a:spLocks noGrp="1"/>
          </p:cNvSpPr>
          <p:nvPr>
            <p:ph type="ftr" sz="quarter" idx="11"/>
          </p:nvPr>
        </p:nvSpPr>
        <p:spPr>
          <a:xfrm>
            <a:off x="1938238"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02521387"/>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4/30/2021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3531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4/30/2021</a:t>
            </a:fld>
            <a:endParaRPr lang="en-US" noProof="0" dirty="0"/>
          </a:p>
        </p:txBody>
      </p:sp>
      <p:sp>
        <p:nvSpPr>
          <p:cNvPr id="5" name="Footer Placeholder 4"/>
          <p:cNvSpPr>
            <a:spLocks noGrp="1"/>
          </p:cNvSpPr>
          <p:nvPr>
            <p:ph type="ftr" sz="quarter" idx="3"/>
          </p:nvPr>
        </p:nvSpPr>
        <p:spPr>
          <a:xfrm>
            <a:off x="2170177"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780938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1640" userDrawn="1">
          <p15:clr>
            <a:srgbClr val="F26B43"/>
          </p15:clr>
        </p15:guide>
        <p15:guide id="10" pos="222" userDrawn="1">
          <p15:clr>
            <a:srgbClr val="F26B43"/>
          </p15:clr>
        </p15:guide>
        <p15:guide id="11" pos="20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92449"/>
            <a:ext cx="7128364" cy="2126159"/>
          </a:xfrm>
        </p:spPr>
        <p:txBody>
          <a:bodyPr>
            <a:spAutoFit/>
          </a:bodyPr>
          <a:lstStyle/>
          <a:p>
            <a:r>
              <a:rPr lang="en-US" dirty="0"/>
              <a:t>Lesson 14:</a:t>
            </a:r>
            <a:br>
              <a:rPr lang="en-US" dirty="0"/>
            </a:br>
            <a:r>
              <a:rPr lang="en-US" dirty="0"/>
              <a:t>Further Activities in Jerusalem and Judea</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4" y="4676776"/>
            <a:ext cx="7128364" cy="1098699"/>
          </a:xfrm>
        </p:spPr>
        <p:txBody>
          <a:bodyPr>
            <a:spAutoFit/>
          </a:bodyPr>
          <a:lstStyle/>
          <a:p>
            <a:r>
              <a:rPr lang="en-US" sz="2000" dirty="0"/>
              <a:t>The Mission and Return of the Seventy (Luke 10:1-24)</a:t>
            </a:r>
          </a:p>
          <a:p>
            <a:endParaRPr lang="en-US" sz="2000" dirty="0"/>
          </a:p>
          <a:p>
            <a:r>
              <a:rPr lang="en-US" sz="2000" dirty="0"/>
              <a:t>April 28, 2021</a:t>
            </a:r>
          </a:p>
        </p:txBody>
      </p:sp>
    </p:spTree>
    <p:extLst>
      <p:ext uri="{BB962C8B-B14F-4D97-AF65-F5344CB8AC3E}">
        <p14:creationId xmlns:p14="http://schemas.microsoft.com/office/powerpoint/2010/main" val="3512266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95325" y="1484674"/>
            <a:ext cx="8382000" cy="5253041"/>
          </a:xfrm>
        </p:spPr>
        <p:txBody>
          <a:bodyPr>
            <a:spAutoFit/>
          </a:bodyPr>
          <a:lstStyle/>
          <a:p>
            <a:pPr marL="0" indent="0" algn="l">
              <a:buNone/>
            </a:pPr>
            <a:r>
              <a:rPr lang="en-US" sz="2400" dirty="0">
                <a:solidFill>
                  <a:schemeClr val="tx1"/>
                </a:solidFill>
              </a:rPr>
              <a:t>Luke 10:20, </a:t>
            </a:r>
            <a:r>
              <a:rPr lang="en-US" sz="2400" i="1" dirty="0">
                <a:solidFill>
                  <a:schemeClr val="tx1"/>
                </a:solidFill>
              </a:rPr>
              <a:t>“Nevertheless in this rejoice not, that the spirits are subject unto you; </a:t>
            </a:r>
            <a:r>
              <a:rPr lang="en-US" sz="2400" i="1" u="sng" dirty="0">
                <a:solidFill>
                  <a:schemeClr val="tx1"/>
                </a:solidFill>
              </a:rPr>
              <a:t>but rejoice that your names are written in heaven</a:t>
            </a:r>
            <a:r>
              <a:rPr lang="en-US" sz="2400" i="1" dirty="0">
                <a:solidFill>
                  <a:schemeClr val="tx1"/>
                </a:solidFill>
              </a:rPr>
              <a:t>.”</a:t>
            </a:r>
          </a:p>
          <a:p>
            <a:r>
              <a:rPr lang="en-US" sz="2400" i="1" dirty="0">
                <a:solidFill>
                  <a:schemeClr val="tx1"/>
                </a:solidFill>
              </a:rPr>
              <a:t>The saints of God from all ages will be written there.</a:t>
            </a:r>
          </a:p>
          <a:p>
            <a:r>
              <a:rPr lang="en-US" sz="2400" i="1" dirty="0">
                <a:solidFill>
                  <a:schemeClr val="tx1"/>
                </a:solidFill>
              </a:rPr>
              <a:t> This is a specially qualified group of people washed white in the blood of the Lamb</a:t>
            </a:r>
            <a:r>
              <a:rPr lang="en-US" sz="2400" dirty="0">
                <a:solidFill>
                  <a:schemeClr val="tx1"/>
                </a:solidFill>
              </a:rPr>
              <a:t> (Revelation 1:5; 5:9: 7:13-17).</a:t>
            </a:r>
          </a:p>
          <a:p>
            <a:r>
              <a:rPr lang="en-US" sz="2400" i="1" dirty="0">
                <a:solidFill>
                  <a:schemeClr val="tx1"/>
                </a:solidFill>
              </a:rPr>
              <a:t>Their names are written in the Lamb’s book of life</a:t>
            </a:r>
            <a:br>
              <a:rPr lang="en-US" sz="2400" i="1" dirty="0">
                <a:solidFill>
                  <a:schemeClr val="tx1"/>
                </a:solidFill>
              </a:rPr>
            </a:br>
            <a:r>
              <a:rPr lang="en-US" sz="2400" dirty="0">
                <a:solidFill>
                  <a:schemeClr val="tx1"/>
                </a:solidFill>
              </a:rPr>
              <a:t>(Revelation 3:5; 13:8: 20:12,15; 21:27; cf. Philippians 4:3).</a:t>
            </a:r>
          </a:p>
          <a:p>
            <a:r>
              <a:rPr lang="en-US" sz="2800" b="1" i="1" dirty="0">
                <a:solidFill>
                  <a:schemeClr val="tx1"/>
                </a:solidFill>
              </a:rPr>
              <a:t>One’s name can be blotted out.</a:t>
            </a:r>
          </a:p>
          <a:p>
            <a:pPr lvl="1"/>
            <a:r>
              <a:rPr lang="en-US" sz="2400" i="1" dirty="0">
                <a:solidFill>
                  <a:schemeClr val="tx1"/>
                </a:solidFill>
              </a:rPr>
              <a:t>“He who overcomes shall be clothed in white garments, and I will not blot out his name from the Book of Life; but I will confess his name before My Father and before His angels”</a:t>
            </a:r>
            <a:r>
              <a:rPr lang="en-US" sz="2400" i="0" dirty="0">
                <a:solidFill>
                  <a:schemeClr val="tx1"/>
                </a:solidFill>
              </a:rPr>
              <a:t> – Revelation 3:5; 22:18-19</a:t>
            </a:r>
          </a:p>
        </p:txBody>
      </p:sp>
      <p:sp>
        <p:nvSpPr>
          <p:cNvPr id="6" name="Title 1">
            <a:extLst>
              <a:ext uri="{FF2B5EF4-FFF2-40B4-BE49-F238E27FC236}">
                <a16:creationId xmlns:a16="http://schemas.microsoft.com/office/drawing/2014/main" id="{D99347F2-633B-4048-94BA-8079C2E62827}"/>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3657164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03315" y="1437539"/>
            <a:ext cx="8493550" cy="5401479"/>
          </a:xfrm>
        </p:spPr>
        <p:txBody>
          <a:bodyPr wrap="square">
            <a:spAutoFit/>
          </a:bodyPr>
          <a:lstStyle/>
          <a:p>
            <a:pPr marL="0" indent="0" algn="l">
              <a:lnSpc>
                <a:spcPct val="100000"/>
              </a:lnSpc>
              <a:spcBef>
                <a:spcPts val="0"/>
              </a:spcBef>
              <a:spcAft>
                <a:spcPts val="0"/>
              </a:spcAft>
              <a:buNone/>
            </a:pPr>
            <a:r>
              <a:rPr lang="en-US" sz="2300" dirty="0">
                <a:solidFill>
                  <a:schemeClr val="tx1"/>
                </a:solidFill>
              </a:rPr>
              <a:t>Luke 10:20, </a:t>
            </a:r>
            <a:r>
              <a:rPr lang="en-US" sz="2300" i="1" dirty="0">
                <a:solidFill>
                  <a:schemeClr val="tx1"/>
                </a:solidFill>
              </a:rPr>
              <a:t>“Nevertheless in this rejoice not, that the spirits are subject unto you; </a:t>
            </a:r>
            <a:r>
              <a:rPr lang="en-US" sz="2300" i="1" u="sng" dirty="0">
                <a:solidFill>
                  <a:schemeClr val="tx1"/>
                </a:solidFill>
              </a:rPr>
              <a:t>but rejoice that your names are written in heaven</a:t>
            </a:r>
            <a:r>
              <a:rPr lang="en-US" sz="2300" i="1" dirty="0">
                <a:solidFill>
                  <a:schemeClr val="tx1"/>
                </a:solidFill>
              </a:rPr>
              <a:t>.”</a:t>
            </a:r>
          </a:p>
          <a:p>
            <a:pPr>
              <a:lnSpc>
                <a:spcPct val="100000"/>
              </a:lnSpc>
              <a:spcBef>
                <a:spcPts val="0"/>
              </a:spcBef>
              <a:spcAft>
                <a:spcPts val="0"/>
              </a:spcAft>
            </a:pPr>
            <a:r>
              <a:rPr lang="en-US" sz="2300" i="1" dirty="0">
                <a:solidFill>
                  <a:schemeClr val="tx1"/>
                </a:solidFill>
              </a:rPr>
              <a:t>Those whose names will </a:t>
            </a:r>
            <a:r>
              <a:rPr lang="en-US" sz="2300" b="1" i="1" dirty="0">
                <a:solidFill>
                  <a:schemeClr val="tx1"/>
                </a:solidFill>
              </a:rPr>
              <a:t>NOT</a:t>
            </a:r>
            <a:r>
              <a:rPr lang="en-US" sz="2300" i="1" dirty="0">
                <a:solidFill>
                  <a:schemeClr val="tx1"/>
                </a:solidFill>
              </a:rPr>
              <a:t> be written there …</a:t>
            </a:r>
          </a:p>
          <a:p>
            <a:pPr lvl="1">
              <a:lnSpc>
                <a:spcPct val="100000"/>
              </a:lnSpc>
              <a:spcBef>
                <a:spcPts val="0"/>
              </a:spcBef>
              <a:spcAft>
                <a:spcPts val="0"/>
              </a:spcAft>
            </a:pPr>
            <a:r>
              <a:rPr lang="en-US" sz="2300" i="1" dirty="0">
                <a:solidFill>
                  <a:schemeClr val="tx1"/>
                </a:solidFill>
              </a:rPr>
              <a:t>The devil and his angels will not be there</a:t>
            </a:r>
            <a:r>
              <a:rPr lang="en-US" sz="2300" i="0" dirty="0">
                <a:solidFill>
                  <a:schemeClr val="tx1"/>
                </a:solidFill>
              </a:rPr>
              <a:t> (2 Peter 2:4).</a:t>
            </a:r>
          </a:p>
          <a:p>
            <a:pPr lvl="1">
              <a:lnSpc>
                <a:spcPct val="100000"/>
              </a:lnSpc>
              <a:spcBef>
                <a:spcPts val="0"/>
              </a:spcBef>
              <a:spcAft>
                <a:spcPts val="0"/>
              </a:spcAft>
            </a:pPr>
            <a:r>
              <a:rPr lang="en-US" sz="2300" i="1" dirty="0">
                <a:solidFill>
                  <a:schemeClr val="tx1"/>
                </a:solidFill>
              </a:rPr>
              <a:t>The unrighteous will not be there</a:t>
            </a:r>
            <a:r>
              <a:rPr lang="en-US" sz="2300" i="0" dirty="0">
                <a:solidFill>
                  <a:schemeClr val="tx1"/>
                </a:solidFill>
              </a:rPr>
              <a:t> (1 Corinthians 6:9-10).</a:t>
            </a:r>
          </a:p>
          <a:p>
            <a:pPr lvl="1">
              <a:lnSpc>
                <a:spcPct val="100000"/>
              </a:lnSpc>
              <a:spcBef>
                <a:spcPts val="0"/>
              </a:spcBef>
              <a:spcAft>
                <a:spcPts val="0"/>
              </a:spcAft>
            </a:pPr>
            <a:r>
              <a:rPr lang="en-US" sz="2300" i="1" dirty="0">
                <a:solidFill>
                  <a:schemeClr val="tx1"/>
                </a:solidFill>
              </a:rPr>
              <a:t>Those not led by the Spirit will not be there</a:t>
            </a:r>
            <a:br>
              <a:rPr lang="en-US" sz="2300" i="1" dirty="0">
                <a:solidFill>
                  <a:schemeClr val="tx1"/>
                </a:solidFill>
              </a:rPr>
            </a:br>
            <a:r>
              <a:rPr lang="en-US" sz="2300" i="0" dirty="0">
                <a:solidFill>
                  <a:schemeClr val="tx1"/>
                </a:solidFill>
              </a:rPr>
              <a:t>(Galatians 5:19-21).</a:t>
            </a:r>
          </a:p>
          <a:p>
            <a:pPr lvl="1">
              <a:lnSpc>
                <a:spcPct val="100000"/>
              </a:lnSpc>
              <a:spcBef>
                <a:spcPts val="0"/>
              </a:spcBef>
              <a:spcAft>
                <a:spcPts val="0"/>
              </a:spcAft>
            </a:pPr>
            <a:r>
              <a:rPr lang="en-US" sz="2300" i="1" dirty="0">
                <a:solidFill>
                  <a:schemeClr val="tx1"/>
                </a:solidFill>
              </a:rPr>
              <a:t>The dogs, the sorcerers and the immoral persons and the murderers and the idolaters, and everyone who loves and practices lying will not be there</a:t>
            </a:r>
            <a:r>
              <a:rPr lang="en-US" sz="2300" i="0" dirty="0">
                <a:solidFill>
                  <a:schemeClr val="tx1"/>
                </a:solidFill>
              </a:rPr>
              <a:t> (Revelation 22:15).</a:t>
            </a:r>
          </a:p>
          <a:p>
            <a:pPr lvl="1">
              <a:lnSpc>
                <a:spcPct val="100000"/>
              </a:lnSpc>
              <a:spcBef>
                <a:spcPts val="0"/>
              </a:spcBef>
              <a:spcAft>
                <a:spcPts val="0"/>
              </a:spcAft>
            </a:pPr>
            <a:r>
              <a:rPr lang="en-US" sz="2300" i="1" dirty="0">
                <a:solidFill>
                  <a:schemeClr val="tx1"/>
                </a:solidFill>
              </a:rPr>
              <a:t>All those who do not know God and who do not obey the gospel of our Lord Jesus will pay the penalty of eternal destruction, “away from the presence of the Lord and from the glory of his power”</a:t>
            </a:r>
            <a:r>
              <a:rPr lang="en-US" sz="2300" i="0" dirty="0">
                <a:solidFill>
                  <a:schemeClr val="tx1"/>
                </a:solidFill>
              </a:rPr>
              <a:t> (2 Thessalonians 1:8-9).</a:t>
            </a:r>
          </a:p>
        </p:txBody>
      </p:sp>
      <p:sp>
        <p:nvSpPr>
          <p:cNvPr id="6" name="Title 1">
            <a:extLst>
              <a:ext uri="{FF2B5EF4-FFF2-40B4-BE49-F238E27FC236}">
                <a16:creationId xmlns:a16="http://schemas.microsoft.com/office/drawing/2014/main" id="{BADC5512-3390-4B4E-ABE2-E18816A0EFF2}"/>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2059860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95325" y="1484674"/>
            <a:ext cx="8448675" cy="5002780"/>
          </a:xfrm>
        </p:spPr>
        <p:txBody>
          <a:bodyPr>
            <a:spAutoFit/>
          </a:bodyPr>
          <a:lstStyle/>
          <a:p>
            <a:pPr marL="0" indent="0" algn="l">
              <a:buNone/>
            </a:pPr>
            <a:r>
              <a:rPr lang="en-US" sz="2000" dirty="0">
                <a:solidFill>
                  <a:schemeClr val="tx1"/>
                </a:solidFill>
              </a:rPr>
              <a:t>Luke 10:21-22, </a:t>
            </a:r>
            <a:r>
              <a:rPr lang="en-US" sz="2000" i="1" dirty="0">
                <a:solidFill>
                  <a:schemeClr val="tx1"/>
                </a:solidFill>
              </a:rPr>
              <a:t>“</a:t>
            </a:r>
            <a:r>
              <a:rPr lang="en-US" sz="2000" b="1" i="1" u="sng" dirty="0">
                <a:solidFill>
                  <a:schemeClr val="tx1"/>
                </a:solidFill>
              </a:rPr>
              <a:t>In that same hour</a:t>
            </a:r>
            <a:r>
              <a:rPr lang="en-US" sz="2000" b="1" i="1" dirty="0">
                <a:solidFill>
                  <a:schemeClr val="tx1"/>
                </a:solidFill>
              </a:rPr>
              <a:t> </a:t>
            </a:r>
            <a:r>
              <a:rPr lang="en-US" sz="2000" i="1" dirty="0">
                <a:solidFill>
                  <a:schemeClr val="tx1"/>
                </a:solidFill>
              </a:rPr>
              <a:t>he </a:t>
            </a:r>
            <a:r>
              <a:rPr lang="en-US" sz="2400" b="1" i="1" dirty="0">
                <a:solidFill>
                  <a:schemeClr val="tx1"/>
                </a:solidFill>
              </a:rPr>
              <a:t>rejoiced</a:t>
            </a:r>
            <a:r>
              <a:rPr lang="en-US" sz="2000" i="1" dirty="0">
                <a:solidFill>
                  <a:schemeClr val="tx1"/>
                </a:solidFill>
              </a:rPr>
              <a:t> in the Holy Spirit, and said, I thank thee, O Father, Lord of heaven and earth, that thou didst </a:t>
            </a:r>
            <a:r>
              <a:rPr lang="en-US" sz="2000" b="1" i="1" u="sng" dirty="0">
                <a:solidFill>
                  <a:schemeClr val="tx1"/>
                </a:solidFill>
              </a:rPr>
              <a:t>hide</a:t>
            </a:r>
            <a:r>
              <a:rPr lang="en-US" sz="2000" b="1" i="1" dirty="0">
                <a:solidFill>
                  <a:schemeClr val="tx1"/>
                </a:solidFill>
              </a:rPr>
              <a:t> </a:t>
            </a:r>
            <a:r>
              <a:rPr lang="en-US" sz="2000" i="1" dirty="0">
                <a:solidFill>
                  <a:schemeClr val="tx1"/>
                </a:solidFill>
              </a:rPr>
              <a:t>these things from the wise and understanding, and did </a:t>
            </a:r>
            <a:r>
              <a:rPr lang="en-US" sz="2000" b="1" i="1" u="sng" dirty="0">
                <a:solidFill>
                  <a:schemeClr val="tx1"/>
                </a:solidFill>
              </a:rPr>
              <a:t>reveal</a:t>
            </a:r>
            <a:r>
              <a:rPr lang="en-US" sz="2000" b="1" i="1" dirty="0">
                <a:solidFill>
                  <a:schemeClr val="tx1"/>
                </a:solidFill>
              </a:rPr>
              <a:t> </a:t>
            </a:r>
            <a:r>
              <a:rPr lang="en-US" sz="2000" i="1" dirty="0">
                <a:solidFill>
                  <a:schemeClr val="tx1"/>
                </a:solidFill>
              </a:rPr>
              <a:t>them unto babes: yea, Father; for so it was well-pleasing in thy sight. All things have been delivered unto me of my Father: and no one knoweth who the Son is, save the Father; and who the Father is, save the Son, and he to whomever the Son willeth to reveal (him).”</a:t>
            </a:r>
          </a:p>
          <a:p>
            <a:r>
              <a:rPr lang="en-US" sz="2000" i="1" dirty="0" err="1">
                <a:solidFill>
                  <a:schemeClr val="tx1"/>
                </a:solidFill>
              </a:rPr>
              <a:t>agalliao</a:t>
            </a:r>
            <a:r>
              <a:rPr lang="en-US" sz="2000" i="1" dirty="0">
                <a:solidFill>
                  <a:schemeClr val="tx1"/>
                </a:solidFill>
              </a:rPr>
              <a:t> – “to rejoice, to glory to exult, rejoice exceedingly” (Thayer)</a:t>
            </a:r>
          </a:p>
          <a:p>
            <a:r>
              <a:rPr lang="en-US" sz="2000" dirty="0">
                <a:solidFill>
                  <a:schemeClr val="tx1"/>
                </a:solidFill>
              </a:rPr>
              <a:t>John 8:56, </a:t>
            </a:r>
            <a:r>
              <a:rPr lang="en-US" sz="2000" i="1" dirty="0">
                <a:solidFill>
                  <a:schemeClr val="tx1"/>
                </a:solidFill>
              </a:rPr>
              <a:t>“Your father Abraham </a:t>
            </a:r>
            <a:r>
              <a:rPr lang="en-US" sz="2000" b="1" i="1" dirty="0">
                <a:solidFill>
                  <a:schemeClr val="tx1"/>
                </a:solidFill>
              </a:rPr>
              <a:t>rejoiced</a:t>
            </a:r>
            <a:r>
              <a:rPr lang="en-US" sz="2000" i="1" dirty="0">
                <a:solidFill>
                  <a:schemeClr val="tx1"/>
                </a:solidFill>
              </a:rPr>
              <a:t> to see my day: and he saw it, and was glad.”</a:t>
            </a:r>
          </a:p>
          <a:p>
            <a:r>
              <a:rPr lang="en-US" sz="2000" dirty="0">
                <a:solidFill>
                  <a:schemeClr val="tx1"/>
                </a:solidFill>
              </a:rPr>
              <a:t>1 Peter 1:6, </a:t>
            </a:r>
            <a:r>
              <a:rPr lang="en-US" sz="2000" i="1" dirty="0">
                <a:solidFill>
                  <a:schemeClr val="tx1"/>
                </a:solidFill>
              </a:rPr>
              <a:t>“Wherein ye greatly </a:t>
            </a:r>
            <a:r>
              <a:rPr lang="en-US" sz="2000" b="1" i="1" dirty="0">
                <a:solidFill>
                  <a:schemeClr val="tx1"/>
                </a:solidFill>
              </a:rPr>
              <a:t>rejoice,</a:t>
            </a:r>
            <a:r>
              <a:rPr lang="en-US" sz="2000" i="1" dirty="0">
                <a:solidFill>
                  <a:schemeClr val="tx1"/>
                </a:solidFill>
              </a:rPr>
              <a:t> though now for a season, if need be, ye are in heaviness through manifold temptations”</a:t>
            </a:r>
          </a:p>
          <a:p>
            <a:r>
              <a:rPr lang="en-US" sz="2000" dirty="0">
                <a:solidFill>
                  <a:schemeClr val="tx1"/>
                </a:solidFill>
              </a:rPr>
              <a:t>1 Peter 1:8, </a:t>
            </a:r>
            <a:r>
              <a:rPr lang="en-US" sz="2000" i="1" dirty="0">
                <a:solidFill>
                  <a:schemeClr val="tx1"/>
                </a:solidFill>
              </a:rPr>
              <a:t>“Whom having not seen, ye love; in whom, though now ye see him not, yet believing, ye </a:t>
            </a:r>
            <a:r>
              <a:rPr lang="en-US" sz="2000" b="1" i="1" dirty="0">
                <a:solidFill>
                  <a:schemeClr val="tx1"/>
                </a:solidFill>
              </a:rPr>
              <a:t>rejoice</a:t>
            </a:r>
            <a:r>
              <a:rPr lang="en-US" sz="2000" i="1" dirty="0">
                <a:solidFill>
                  <a:schemeClr val="tx1"/>
                </a:solidFill>
              </a:rPr>
              <a:t> with joy unspeakable and full of glory”</a:t>
            </a:r>
          </a:p>
        </p:txBody>
      </p:sp>
      <p:sp>
        <p:nvSpPr>
          <p:cNvPr id="4" name="Speech Bubble: Rectangle 3">
            <a:extLst>
              <a:ext uri="{FF2B5EF4-FFF2-40B4-BE49-F238E27FC236}">
                <a16:creationId xmlns:a16="http://schemas.microsoft.com/office/drawing/2014/main" id="{C841905A-DCBC-4795-9538-3FF56C98E62E}"/>
              </a:ext>
            </a:extLst>
          </p:cNvPr>
          <p:cNvSpPr/>
          <p:nvPr/>
        </p:nvSpPr>
        <p:spPr>
          <a:xfrm>
            <a:off x="4886325" y="872026"/>
            <a:ext cx="1657350" cy="612648"/>
          </a:xfrm>
          <a:prstGeom prst="wedgeRectCallout">
            <a:avLst>
              <a:gd name="adj1" fmla="val -20258"/>
              <a:gd name="adj2" fmla="val 73383"/>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rial"/>
                <a:ea typeface="+mn-ea"/>
                <a:cs typeface="+mn-cs"/>
              </a:rPr>
              <a:t>cf. Mt. 11:25</a:t>
            </a:r>
          </a:p>
        </p:txBody>
      </p:sp>
      <p:cxnSp>
        <p:nvCxnSpPr>
          <p:cNvPr id="6" name="Straight Arrow Connector 5">
            <a:extLst>
              <a:ext uri="{FF2B5EF4-FFF2-40B4-BE49-F238E27FC236}">
                <a16:creationId xmlns:a16="http://schemas.microsoft.com/office/drawing/2014/main" id="{D2273398-D8F2-49AB-A629-8A1CF12AC044}"/>
              </a:ext>
            </a:extLst>
          </p:cNvPr>
          <p:cNvCxnSpPr>
            <a:cxnSpLocks/>
          </p:cNvCxnSpPr>
          <p:nvPr/>
        </p:nvCxnSpPr>
        <p:spPr>
          <a:xfrm flipH="1">
            <a:off x="1611984" y="1847850"/>
            <a:ext cx="4103016" cy="1866311"/>
          </a:xfrm>
          <a:prstGeom prst="straightConnector1">
            <a:avLst/>
          </a:prstGeom>
          <a:ln w="28575">
            <a:solidFill>
              <a:schemeClr val="tx1"/>
            </a:solidFill>
            <a:tailEnd type="stealth" w="sm" len="lg"/>
          </a:ln>
        </p:spPr>
        <p:style>
          <a:lnRef idx="1">
            <a:schemeClr val="accent1"/>
          </a:lnRef>
          <a:fillRef idx="0">
            <a:schemeClr val="accent1"/>
          </a:fillRef>
          <a:effectRef idx="0">
            <a:schemeClr val="accent1"/>
          </a:effectRef>
          <a:fontRef idx="minor">
            <a:schemeClr val="tx1"/>
          </a:fontRef>
        </p:style>
      </p:cxnSp>
      <p:sp>
        <p:nvSpPr>
          <p:cNvPr id="8" name="Title 1">
            <a:extLst>
              <a:ext uri="{FF2B5EF4-FFF2-40B4-BE49-F238E27FC236}">
                <a16:creationId xmlns:a16="http://schemas.microsoft.com/office/drawing/2014/main" id="{6BC02061-A260-4727-A088-1D8DA8C1E56D}"/>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1063603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38763" y="1484674"/>
            <a:ext cx="8448675" cy="3427990"/>
          </a:xfrm>
        </p:spPr>
        <p:txBody>
          <a:bodyPr>
            <a:spAutoFit/>
          </a:bodyPr>
          <a:lstStyle/>
          <a:p>
            <a:pPr marL="0" indent="0" algn="l">
              <a:buNone/>
            </a:pPr>
            <a:r>
              <a:rPr lang="en-US" sz="2000" dirty="0">
                <a:solidFill>
                  <a:schemeClr val="tx1"/>
                </a:solidFill>
              </a:rPr>
              <a:t>Luke 10:21, </a:t>
            </a:r>
            <a:r>
              <a:rPr lang="en-US" sz="2000" i="1" dirty="0">
                <a:solidFill>
                  <a:schemeClr val="tx1"/>
                </a:solidFill>
              </a:rPr>
              <a:t>“</a:t>
            </a:r>
            <a:r>
              <a:rPr lang="en-US" sz="2000" b="1" i="1" u="sng" dirty="0">
                <a:solidFill>
                  <a:schemeClr val="tx1"/>
                </a:solidFill>
              </a:rPr>
              <a:t>In that same hour</a:t>
            </a:r>
            <a:r>
              <a:rPr lang="en-US" sz="2000" b="1" i="1" dirty="0">
                <a:solidFill>
                  <a:schemeClr val="tx1"/>
                </a:solidFill>
              </a:rPr>
              <a:t> </a:t>
            </a:r>
            <a:r>
              <a:rPr lang="en-US" sz="2000" i="1" dirty="0">
                <a:solidFill>
                  <a:schemeClr val="tx1"/>
                </a:solidFill>
              </a:rPr>
              <a:t>he </a:t>
            </a:r>
            <a:r>
              <a:rPr lang="en-US" sz="2400" b="1" i="1" dirty="0">
                <a:solidFill>
                  <a:schemeClr val="tx1"/>
                </a:solidFill>
              </a:rPr>
              <a:t>rejoiced</a:t>
            </a:r>
            <a:r>
              <a:rPr lang="en-US" sz="2000" i="1" dirty="0">
                <a:solidFill>
                  <a:schemeClr val="tx1"/>
                </a:solidFill>
              </a:rPr>
              <a:t> in the Holy Spirit, and said, I thank thee, O Father, Lord of heaven and earth, that thou didst </a:t>
            </a:r>
            <a:r>
              <a:rPr lang="en-US" sz="2000" b="1" i="1" u="sng" dirty="0">
                <a:solidFill>
                  <a:schemeClr val="tx1"/>
                </a:solidFill>
              </a:rPr>
              <a:t>hide</a:t>
            </a:r>
            <a:r>
              <a:rPr lang="en-US" sz="2000" b="1" i="1" dirty="0">
                <a:solidFill>
                  <a:schemeClr val="tx1"/>
                </a:solidFill>
              </a:rPr>
              <a:t> </a:t>
            </a:r>
            <a:r>
              <a:rPr lang="en-US" sz="2000" i="1" dirty="0">
                <a:solidFill>
                  <a:schemeClr val="tx1"/>
                </a:solidFill>
              </a:rPr>
              <a:t>these things from the </a:t>
            </a:r>
            <a:r>
              <a:rPr lang="en-US" sz="2000" i="1" u="sng" dirty="0">
                <a:solidFill>
                  <a:schemeClr val="tx1"/>
                </a:solidFill>
              </a:rPr>
              <a:t>wise and understanding</a:t>
            </a:r>
            <a:r>
              <a:rPr lang="en-US" sz="2000" i="1" dirty="0">
                <a:solidFill>
                  <a:schemeClr val="tx1"/>
                </a:solidFill>
              </a:rPr>
              <a:t>, and did </a:t>
            </a:r>
            <a:r>
              <a:rPr lang="en-US" sz="2000" b="1" i="1" u="sng" dirty="0">
                <a:solidFill>
                  <a:schemeClr val="tx1"/>
                </a:solidFill>
              </a:rPr>
              <a:t>reveal</a:t>
            </a:r>
            <a:r>
              <a:rPr lang="en-US" sz="2000" b="1" i="1" dirty="0">
                <a:solidFill>
                  <a:schemeClr val="tx1"/>
                </a:solidFill>
              </a:rPr>
              <a:t> </a:t>
            </a:r>
            <a:r>
              <a:rPr lang="en-US" sz="2000" i="1" dirty="0">
                <a:solidFill>
                  <a:schemeClr val="tx1"/>
                </a:solidFill>
              </a:rPr>
              <a:t>them unto </a:t>
            </a:r>
            <a:r>
              <a:rPr lang="en-US" sz="2000" i="1" u="sng" dirty="0">
                <a:solidFill>
                  <a:schemeClr val="tx1"/>
                </a:solidFill>
              </a:rPr>
              <a:t>babes</a:t>
            </a:r>
            <a:r>
              <a:rPr lang="en-US" sz="2000" i="1" dirty="0">
                <a:solidFill>
                  <a:schemeClr val="tx1"/>
                </a:solidFill>
              </a:rPr>
              <a:t>: yea, Father; for so it was </a:t>
            </a:r>
            <a:r>
              <a:rPr lang="en-US" sz="2000" i="1" u="sng" dirty="0">
                <a:solidFill>
                  <a:schemeClr val="tx1"/>
                </a:solidFill>
              </a:rPr>
              <a:t>well-pleasing</a:t>
            </a:r>
            <a:r>
              <a:rPr lang="en-US" sz="2000" i="1" dirty="0">
                <a:solidFill>
                  <a:schemeClr val="tx1"/>
                </a:solidFill>
              </a:rPr>
              <a:t> in thy sight.”</a:t>
            </a:r>
          </a:p>
          <a:p>
            <a:r>
              <a:rPr lang="en-US" sz="2000" i="1" dirty="0">
                <a:solidFill>
                  <a:schemeClr val="tx1"/>
                </a:solidFill>
              </a:rPr>
              <a:t>It is earthly wisdom which often rejects knowledge from God</a:t>
            </a:r>
            <a:r>
              <a:rPr lang="en-US" sz="2000" dirty="0">
                <a:solidFill>
                  <a:schemeClr val="tx1"/>
                </a:solidFill>
              </a:rPr>
              <a:t> </a:t>
            </a:r>
            <a:br>
              <a:rPr lang="en-US" sz="2000" dirty="0">
                <a:solidFill>
                  <a:schemeClr val="tx1"/>
                </a:solidFill>
              </a:rPr>
            </a:br>
            <a:r>
              <a:rPr lang="en-US" sz="2000" dirty="0">
                <a:solidFill>
                  <a:schemeClr val="tx1"/>
                </a:solidFill>
              </a:rPr>
              <a:t>(see 1 Corinthians 1:18-31).</a:t>
            </a:r>
          </a:p>
          <a:p>
            <a:r>
              <a:rPr lang="en-US" sz="2000" i="1" dirty="0">
                <a:solidFill>
                  <a:schemeClr val="tx1"/>
                </a:solidFill>
              </a:rPr>
              <a:t>God’s word is </a:t>
            </a:r>
            <a:r>
              <a:rPr lang="en-US" sz="2000" b="1" i="1" dirty="0">
                <a:solidFill>
                  <a:schemeClr val="tx1"/>
                </a:solidFill>
              </a:rPr>
              <a:t>revealed</a:t>
            </a:r>
            <a:r>
              <a:rPr lang="en-US" sz="2000" dirty="0">
                <a:solidFill>
                  <a:schemeClr val="tx1"/>
                </a:solidFill>
              </a:rPr>
              <a:t> – (1 Corinthians 1:10ff; Ephesians 3:1-13).</a:t>
            </a:r>
          </a:p>
          <a:p>
            <a:r>
              <a:rPr lang="en-US" sz="2000" i="1" dirty="0">
                <a:solidFill>
                  <a:schemeClr val="tx1"/>
                </a:solidFill>
              </a:rPr>
              <a:t>God’s</a:t>
            </a:r>
            <a:r>
              <a:rPr lang="en-US" sz="2000" b="1" i="1" dirty="0">
                <a:solidFill>
                  <a:schemeClr val="tx1"/>
                </a:solidFill>
              </a:rPr>
              <a:t> “good pleasure</a:t>
            </a:r>
            <a:r>
              <a:rPr lang="en-US" sz="2000" i="1" dirty="0">
                <a:solidFill>
                  <a:schemeClr val="tx1"/>
                </a:solidFill>
              </a:rPr>
              <a:t>” is the basis for all essential elements of His eternal plan for human redemption</a:t>
            </a:r>
            <a:r>
              <a:rPr lang="en-US" sz="2000" dirty="0">
                <a:solidFill>
                  <a:schemeClr val="tx1"/>
                </a:solidFill>
              </a:rPr>
              <a:t> (see Rom. 9:14-16; </a:t>
            </a:r>
            <a:r>
              <a:rPr lang="en-US" sz="2000" b="1" dirty="0">
                <a:solidFill>
                  <a:schemeClr val="tx1"/>
                </a:solidFill>
              </a:rPr>
              <a:t>Ephesians 1:5, 9; Philippians 2:13; </a:t>
            </a:r>
            <a:r>
              <a:rPr lang="en-US" sz="2000" dirty="0">
                <a:solidFill>
                  <a:schemeClr val="tx1"/>
                </a:solidFill>
              </a:rPr>
              <a:t>2 Thessalonians 1:11; 2 Peter 1:17).</a:t>
            </a:r>
          </a:p>
        </p:txBody>
      </p:sp>
      <p:sp>
        <p:nvSpPr>
          <p:cNvPr id="6" name="Title 1">
            <a:extLst>
              <a:ext uri="{FF2B5EF4-FFF2-40B4-BE49-F238E27FC236}">
                <a16:creationId xmlns:a16="http://schemas.microsoft.com/office/drawing/2014/main" id="{3921C523-ECB0-4F0C-AB85-837573F50D9B}"/>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3471112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95325" y="1484674"/>
            <a:ext cx="8248650" cy="5272084"/>
          </a:xfrm>
        </p:spPr>
        <p:txBody>
          <a:bodyPr wrap="square">
            <a:spAutoFit/>
          </a:bodyPr>
          <a:lstStyle/>
          <a:p>
            <a:pPr marL="0" indent="0" algn="l">
              <a:buNone/>
            </a:pPr>
            <a:r>
              <a:rPr lang="en-US" sz="2400" b="1" i="1" dirty="0">
                <a:solidFill>
                  <a:schemeClr val="tx1"/>
                </a:solidFill>
              </a:rPr>
              <a:t>The Rejoicing and Pride of the Disciples upon Return and Jesus’ Response</a:t>
            </a:r>
            <a:r>
              <a:rPr lang="en-US" sz="2400" b="1" dirty="0">
                <a:solidFill>
                  <a:schemeClr val="tx1"/>
                </a:solidFill>
              </a:rPr>
              <a:t> (10:17-24)</a:t>
            </a:r>
          </a:p>
          <a:p>
            <a:r>
              <a:rPr lang="en-US" sz="2400" dirty="0">
                <a:solidFill>
                  <a:schemeClr val="tx1"/>
                </a:solidFill>
              </a:rPr>
              <a:t>Luke 10:17, </a:t>
            </a:r>
            <a:r>
              <a:rPr lang="en-US" sz="2400" i="1" dirty="0">
                <a:solidFill>
                  <a:schemeClr val="tx1"/>
                </a:solidFill>
              </a:rPr>
              <a:t>“And the seventy returned with joy, saying, Lord, even the demons are subject unto us in thy name.”</a:t>
            </a:r>
          </a:p>
          <a:p>
            <a:pPr lvl="1"/>
            <a:r>
              <a:rPr lang="en-US" sz="2400" i="1" dirty="0">
                <a:solidFill>
                  <a:schemeClr val="tx1"/>
                </a:solidFill>
              </a:rPr>
              <a:t>We do not know where this meeting was or specifically where the 70 had been</a:t>
            </a:r>
          </a:p>
          <a:p>
            <a:r>
              <a:rPr lang="en-US" sz="2400" i="1" dirty="0">
                <a:solidFill>
                  <a:schemeClr val="tx1"/>
                </a:solidFill>
              </a:rPr>
              <a:t>They returned “with joy” (</a:t>
            </a:r>
            <a:r>
              <a:rPr lang="en-US" sz="2400" i="1" dirty="0" err="1">
                <a:solidFill>
                  <a:schemeClr val="tx1"/>
                </a:solidFill>
              </a:rPr>
              <a:t>charas</a:t>
            </a:r>
            <a:r>
              <a:rPr lang="en-US" sz="2400" i="1" dirty="0">
                <a:solidFill>
                  <a:schemeClr val="tx1"/>
                </a:solidFill>
              </a:rPr>
              <a:t>) after completing their mission.</a:t>
            </a:r>
          </a:p>
          <a:p>
            <a:r>
              <a:rPr lang="en-US" sz="2400" i="1" dirty="0">
                <a:solidFill>
                  <a:schemeClr val="tx1"/>
                </a:solidFill>
              </a:rPr>
              <a:t>“ The demons are subject unto us”</a:t>
            </a:r>
          </a:p>
          <a:p>
            <a:pPr lvl="1"/>
            <a:r>
              <a:rPr lang="en-US" sz="2400" dirty="0">
                <a:solidFill>
                  <a:schemeClr val="tx1"/>
                </a:solidFill>
              </a:rPr>
              <a:t>The 70 seem surprised. They were instructed to heal the sick</a:t>
            </a:r>
            <a:r>
              <a:rPr lang="en-US" sz="2400" i="0" dirty="0">
                <a:solidFill>
                  <a:schemeClr val="tx1"/>
                </a:solidFill>
              </a:rPr>
              <a:t> (verse 9). </a:t>
            </a:r>
            <a:r>
              <a:rPr lang="en-US" sz="2400" dirty="0">
                <a:solidFill>
                  <a:schemeClr val="tx1"/>
                </a:solidFill>
              </a:rPr>
              <a:t>The 12 had been given this promise when they were sent out earlier</a:t>
            </a:r>
            <a:r>
              <a:rPr lang="en-US" sz="2400" i="0" dirty="0">
                <a:solidFill>
                  <a:schemeClr val="tx1"/>
                </a:solidFill>
              </a:rPr>
              <a:t> (9:1; Matthew 10:8).</a:t>
            </a:r>
          </a:p>
          <a:p>
            <a:r>
              <a:rPr lang="en-US" sz="2400" i="1" dirty="0">
                <a:solidFill>
                  <a:schemeClr val="tx1"/>
                </a:solidFill>
              </a:rPr>
              <a:t>“In thy name”</a:t>
            </a:r>
          </a:p>
        </p:txBody>
      </p:sp>
      <p:sp>
        <p:nvSpPr>
          <p:cNvPr id="6" name="Title 1">
            <a:extLst>
              <a:ext uri="{FF2B5EF4-FFF2-40B4-BE49-F238E27FC236}">
                <a16:creationId xmlns:a16="http://schemas.microsoft.com/office/drawing/2014/main" id="{58A3F117-E99F-48B7-967F-CF23D9C0FA0A}"/>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1774375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828675" y="1484674"/>
            <a:ext cx="8115300" cy="5068526"/>
          </a:xfrm>
        </p:spPr>
        <p:txBody>
          <a:bodyPr>
            <a:spAutoFit/>
          </a:bodyPr>
          <a:lstStyle/>
          <a:p>
            <a:pPr marL="0" indent="0" algn="l">
              <a:buNone/>
            </a:pPr>
            <a:r>
              <a:rPr lang="en-US" sz="2400" b="1" i="1" dirty="0">
                <a:solidFill>
                  <a:schemeClr val="tx1"/>
                </a:solidFill>
              </a:rPr>
              <a:t>The Rejoicing and Pride of the Disciples upon Return and Jesus’ Response</a:t>
            </a:r>
            <a:r>
              <a:rPr lang="en-US" sz="2400" b="1" dirty="0">
                <a:solidFill>
                  <a:schemeClr val="tx1"/>
                </a:solidFill>
              </a:rPr>
              <a:t> (10:17-24)</a:t>
            </a:r>
          </a:p>
          <a:p>
            <a:r>
              <a:rPr lang="en-US" sz="2400" i="1" dirty="0">
                <a:solidFill>
                  <a:schemeClr val="tx1"/>
                </a:solidFill>
              </a:rPr>
              <a:t>“In thy name” – The 70 recognized His authority.</a:t>
            </a:r>
          </a:p>
          <a:p>
            <a:r>
              <a:rPr lang="en-US" sz="2000" i="1" dirty="0">
                <a:solidFill>
                  <a:schemeClr val="tx1"/>
                </a:solidFill>
              </a:rPr>
              <a:t>“Used for everything which the name covers, everything the thought or feeling of which is roused in the mind by mentioning, hearing, remembering, the name, Matt 10:41</a:t>
            </a:r>
          </a:p>
          <a:p>
            <a:pPr marL="397764" lvl="1" indent="0">
              <a:buNone/>
            </a:pPr>
            <a:r>
              <a:rPr lang="en-US" sz="2000" i="1" dirty="0">
                <a:solidFill>
                  <a:schemeClr val="tx1"/>
                </a:solidFill>
              </a:rPr>
              <a:t>a.	by the command and authority of Christ:</a:t>
            </a:r>
          </a:p>
          <a:p>
            <a:pPr marL="397764" lvl="1" indent="0">
              <a:buNone/>
            </a:pPr>
            <a:r>
              <a:rPr lang="en-US" sz="2000" i="1" dirty="0">
                <a:solidFill>
                  <a:schemeClr val="tx1"/>
                </a:solidFill>
              </a:rPr>
              <a:t>b.	in the use of the name of Christ Mark 9:38</a:t>
            </a:r>
          </a:p>
          <a:p>
            <a:pPr marL="397764" lvl="1" indent="0">
              <a:buNone/>
            </a:pPr>
            <a:r>
              <a:rPr lang="en-US" sz="2000" i="1" dirty="0">
                <a:solidFill>
                  <a:schemeClr val="tx1"/>
                </a:solidFill>
              </a:rPr>
              <a:t>c.	through the power of Christ’s name, Mark 16:17</a:t>
            </a:r>
          </a:p>
          <a:p>
            <a:pPr marL="397764" lvl="1" indent="0">
              <a:buNone/>
            </a:pPr>
            <a:r>
              <a:rPr lang="en-US" sz="2000" i="1" dirty="0">
                <a:solidFill>
                  <a:schemeClr val="tx1"/>
                </a:solidFill>
              </a:rPr>
              <a:t>d.	in acknowledging, embracing, professing, the name of Christ: Acts 4:12</a:t>
            </a:r>
          </a:p>
          <a:p>
            <a:pPr marL="397764" lvl="1" indent="0">
              <a:buNone/>
            </a:pPr>
            <a:r>
              <a:rPr lang="en-US" sz="2000" i="1" dirty="0">
                <a:solidFill>
                  <a:schemeClr val="tx1"/>
                </a:solidFill>
              </a:rPr>
              <a:t>e.	relying or resting on the name of Christ, rooted (so to speak) in his name, </a:t>
            </a:r>
            <a:r>
              <a:rPr lang="en-US" sz="2000" i="1" dirty="0" err="1">
                <a:solidFill>
                  <a:schemeClr val="tx1"/>
                </a:solidFill>
              </a:rPr>
              <a:t>i</a:t>
            </a:r>
            <a:r>
              <a:rPr lang="en-US" sz="2000" i="1" dirty="0">
                <a:solidFill>
                  <a:schemeClr val="tx1"/>
                </a:solidFill>
              </a:rPr>
              <a:t>. e. mindful of Christ: Col 3:17</a:t>
            </a:r>
          </a:p>
          <a:p>
            <a:pPr marL="397764" lvl="1" indent="0">
              <a:buNone/>
            </a:pPr>
            <a:r>
              <a:rPr lang="en-US" sz="2000" i="1" dirty="0">
                <a:solidFill>
                  <a:schemeClr val="tx1"/>
                </a:solidFill>
              </a:rPr>
              <a:t>f.	for the name of Christ 1 Peter 4:14” (Thayer)</a:t>
            </a:r>
          </a:p>
        </p:txBody>
      </p:sp>
      <p:sp>
        <p:nvSpPr>
          <p:cNvPr id="6" name="Title 1">
            <a:extLst>
              <a:ext uri="{FF2B5EF4-FFF2-40B4-BE49-F238E27FC236}">
                <a16:creationId xmlns:a16="http://schemas.microsoft.com/office/drawing/2014/main" id="{299805E9-A2F2-4BAB-9515-5F5C1968A5EA}"/>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2671657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828675" y="1484674"/>
            <a:ext cx="8115300" cy="4423903"/>
          </a:xfrm>
        </p:spPr>
        <p:txBody>
          <a:bodyPr>
            <a:spAutoFit/>
          </a:bodyPr>
          <a:lstStyle/>
          <a:p>
            <a:pPr marL="0" indent="0" algn="l">
              <a:buNone/>
            </a:pPr>
            <a:r>
              <a:rPr lang="en-US" sz="2400" b="1" i="1" dirty="0">
                <a:solidFill>
                  <a:schemeClr val="tx1"/>
                </a:solidFill>
              </a:rPr>
              <a:t>The Rejoicing and Pride of the Disciples upon Return and Jesus’ Response</a:t>
            </a:r>
            <a:r>
              <a:rPr lang="en-US" sz="2400" b="1" dirty="0">
                <a:solidFill>
                  <a:schemeClr val="tx1"/>
                </a:solidFill>
              </a:rPr>
              <a:t> (10:17-24)</a:t>
            </a:r>
          </a:p>
          <a:p>
            <a:pPr marL="0" indent="0" algn="l">
              <a:buNone/>
            </a:pPr>
            <a:r>
              <a:rPr lang="en-US" sz="2400" dirty="0">
                <a:solidFill>
                  <a:schemeClr val="tx1"/>
                </a:solidFill>
              </a:rPr>
              <a:t>Luke 10:18, </a:t>
            </a:r>
            <a:r>
              <a:rPr lang="en-US" sz="2400" i="1" dirty="0">
                <a:solidFill>
                  <a:schemeClr val="tx1"/>
                </a:solidFill>
              </a:rPr>
              <a:t>“And he said unto them, I beheld Satan fallen as lightning from heaven.”</a:t>
            </a:r>
          </a:p>
          <a:p>
            <a:pPr marL="0" indent="0" algn="l">
              <a:buNone/>
            </a:pPr>
            <a:r>
              <a:rPr lang="en-US" sz="2400" i="1" dirty="0">
                <a:solidFill>
                  <a:schemeClr val="tx1"/>
                </a:solidFill>
              </a:rPr>
              <a:t>“I beheld” – The verb, </a:t>
            </a:r>
            <a:r>
              <a:rPr lang="en-US" sz="2400" i="1" dirty="0" err="1">
                <a:solidFill>
                  <a:schemeClr val="tx1"/>
                </a:solidFill>
              </a:rPr>
              <a:t>theōreō</a:t>
            </a:r>
            <a:r>
              <a:rPr lang="en-US" sz="2400" i="1" dirty="0">
                <a:solidFill>
                  <a:schemeClr val="tx1"/>
                </a:solidFill>
              </a:rPr>
              <a:t>, means to “be a spectator, look at, observe, perceive” </a:t>
            </a:r>
            <a:r>
              <a:rPr lang="en-US" i="1" dirty="0">
                <a:solidFill>
                  <a:schemeClr val="tx1"/>
                </a:solidFill>
              </a:rPr>
              <a:t>(Arndt and Gingrich, page 360).</a:t>
            </a:r>
          </a:p>
          <a:p>
            <a:r>
              <a:rPr lang="en-US" sz="2400" i="1" dirty="0">
                <a:solidFill>
                  <a:schemeClr val="tx1"/>
                </a:solidFill>
              </a:rPr>
              <a:t>NOTE: </a:t>
            </a:r>
            <a:r>
              <a:rPr lang="en-US" sz="2400" i="1" u="sng" dirty="0">
                <a:solidFill>
                  <a:schemeClr val="tx1"/>
                </a:solidFill>
              </a:rPr>
              <a:t>Jesus foresaw His victory over Satan</a:t>
            </a:r>
            <a:r>
              <a:rPr lang="en-US" sz="2400" i="1" dirty="0">
                <a:solidFill>
                  <a:schemeClr val="tx1"/>
                </a:solidFill>
              </a:rPr>
              <a:t>. The verse does not say that Satan fell from heaven, but it says that Jesus saw Satan fallen “as lightning from heaven.”</a:t>
            </a:r>
          </a:p>
          <a:p>
            <a:r>
              <a:rPr lang="en-US" sz="2400" i="1" dirty="0">
                <a:solidFill>
                  <a:schemeClr val="tx1"/>
                </a:solidFill>
              </a:rPr>
              <a:t>Because the demons were subject to the 70 in Christ’s name, Jesus could see the defeat of Satan.</a:t>
            </a:r>
          </a:p>
        </p:txBody>
      </p:sp>
      <p:sp>
        <p:nvSpPr>
          <p:cNvPr id="6" name="Title 1">
            <a:extLst>
              <a:ext uri="{FF2B5EF4-FFF2-40B4-BE49-F238E27FC236}">
                <a16:creationId xmlns:a16="http://schemas.microsoft.com/office/drawing/2014/main" id="{8D43B23F-E53D-431B-965F-160DBAA8AB1F}"/>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389293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828675" y="1484674"/>
            <a:ext cx="8115300" cy="5220788"/>
          </a:xfrm>
        </p:spPr>
        <p:txBody>
          <a:bodyPr>
            <a:spAutoFit/>
          </a:bodyPr>
          <a:lstStyle/>
          <a:p>
            <a:pPr marL="0" indent="0" algn="l">
              <a:buNone/>
            </a:pPr>
            <a:r>
              <a:rPr lang="en-US" sz="2400" b="1" i="1" dirty="0">
                <a:solidFill>
                  <a:schemeClr val="tx1"/>
                </a:solidFill>
              </a:rPr>
              <a:t>The Rejoicing and Pride of the Disciples upon Return and Jesus’ Response</a:t>
            </a:r>
            <a:r>
              <a:rPr lang="en-US" sz="2400" b="1" dirty="0">
                <a:solidFill>
                  <a:schemeClr val="tx1"/>
                </a:solidFill>
              </a:rPr>
              <a:t> (10:17-24)</a:t>
            </a:r>
          </a:p>
          <a:p>
            <a:pPr marL="0" indent="0" algn="l">
              <a:buNone/>
            </a:pPr>
            <a:r>
              <a:rPr lang="en-US" sz="2400" dirty="0">
                <a:solidFill>
                  <a:schemeClr val="tx1"/>
                </a:solidFill>
              </a:rPr>
              <a:t>Luke 10:18, </a:t>
            </a:r>
            <a:r>
              <a:rPr lang="en-US" sz="2400" i="1" dirty="0">
                <a:solidFill>
                  <a:schemeClr val="tx1"/>
                </a:solidFill>
              </a:rPr>
              <a:t>“And he said unto them, I beheld Satan fallen as lightning from heaven.”</a:t>
            </a:r>
          </a:p>
          <a:p>
            <a:r>
              <a:rPr lang="en-US" sz="2400" i="1" dirty="0">
                <a:solidFill>
                  <a:schemeClr val="tx1"/>
                </a:solidFill>
              </a:rPr>
              <a:t>Because the demons were subject to the 70 in Christ’s name, Jesus could see the defeat of Satan.</a:t>
            </a:r>
          </a:p>
          <a:p>
            <a:r>
              <a:rPr lang="en-US" sz="2400" i="1" dirty="0">
                <a:solidFill>
                  <a:schemeClr val="tx1"/>
                </a:solidFill>
              </a:rPr>
              <a:t>It would be “as lightning from heaven” – sudden and fast</a:t>
            </a:r>
            <a:r>
              <a:rPr lang="en-US" sz="2400" dirty="0">
                <a:solidFill>
                  <a:schemeClr val="tx1"/>
                </a:solidFill>
              </a:rPr>
              <a:t> (see Hebrews 2:14).</a:t>
            </a:r>
          </a:p>
          <a:p>
            <a:pPr lvl="1"/>
            <a:r>
              <a:rPr lang="en-US" sz="2400" i="1" dirty="0">
                <a:solidFill>
                  <a:schemeClr val="tx1"/>
                </a:solidFill>
              </a:rPr>
              <a:t>If Satan had been cast out of heaven at some time in the past, this verse does not teach it.</a:t>
            </a:r>
          </a:p>
          <a:p>
            <a:pPr lvl="1"/>
            <a:r>
              <a:rPr lang="en-US" sz="2400" i="1" dirty="0">
                <a:solidFill>
                  <a:schemeClr val="tx1"/>
                </a:solidFill>
              </a:rPr>
              <a:t>Jesus was referring to the future and He was not relating to the past.</a:t>
            </a:r>
            <a:endParaRPr lang="en-US" sz="2400" i="0" dirty="0">
              <a:solidFill>
                <a:schemeClr val="tx1"/>
              </a:solidFill>
            </a:endParaRPr>
          </a:p>
          <a:p>
            <a:pPr lvl="1"/>
            <a:r>
              <a:rPr lang="en-US" sz="2400" i="0" dirty="0">
                <a:solidFill>
                  <a:schemeClr val="tx1"/>
                </a:solidFill>
              </a:rPr>
              <a:t>Revelation 12:7-9; cf. 1:18</a:t>
            </a:r>
          </a:p>
        </p:txBody>
      </p:sp>
      <p:sp>
        <p:nvSpPr>
          <p:cNvPr id="6" name="Title 1">
            <a:extLst>
              <a:ext uri="{FF2B5EF4-FFF2-40B4-BE49-F238E27FC236}">
                <a16:creationId xmlns:a16="http://schemas.microsoft.com/office/drawing/2014/main" id="{D077BD73-133E-4CA6-A393-7B6A9C1802DA}"/>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2779226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828675" y="1484674"/>
            <a:ext cx="8248650" cy="5306646"/>
          </a:xfrm>
        </p:spPr>
        <p:txBody>
          <a:bodyPr>
            <a:spAutoFit/>
          </a:bodyPr>
          <a:lstStyle/>
          <a:p>
            <a:pPr marL="0" indent="0" algn="l">
              <a:buNone/>
            </a:pPr>
            <a:r>
              <a:rPr lang="en-US" sz="2400" dirty="0">
                <a:solidFill>
                  <a:schemeClr val="tx1"/>
                </a:solidFill>
              </a:rPr>
              <a:t>Luke 10:18, </a:t>
            </a:r>
            <a:r>
              <a:rPr lang="en-US" sz="2400" i="1" dirty="0">
                <a:solidFill>
                  <a:schemeClr val="tx1"/>
                </a:solidFill>
              </a:rPr>
              <a:t>“And he said unto them, I beheld Satan fallen as lightning from heaven.”</a:t>
            </a:r>
          </a:p>
          <a:p>
            <a:pPr marL="0" indent="0" algn="l">
              <a:buNone/>
            </a:pPr>
            <a:r>
              <a:rPr lang="en-US" sz="2400" i="1" dirty="0">
                <a:solidFill>
                  <a:schemeClr val="tx1"/>
                </a:solidFill>
              </a:rPr>
              <a:t>NOTE: </a:t>
            </a:r>
            <a:r>
              <a:rPr lang="en-US" sz="2300" i="1" dirty="0">
                <a:solidFill>
                  <a:schemeClr val="tx1"/>
                </a:solidFill>
              </a:rPr>
              <a:t>Before He could establish His kingdom (the kingdom of God), He had to invade the territory of the enemy, conquer it, and render the enemy (Satan) helpless and weak.</a:t>
            </a:r>
            <a:br>
              <a:rPr lang="en-US" sz="2300" i="1" dirty="0">
                <a:solidFill>
                  <a:schemeClr val="tx1"/>
                </a:solidFill>
              </a:rPr>
            </a:br>
            <a:r>
              <a:rPr lang="en-US" sz="2300" dirty="0">
                <a:solidFill>
                  <a:schemeClr val="tx1"/>
                </a:solidFill>
              </a:rPr>
              <a:t>cf. Matthew 12:29</a:t>
            </a:r>
          </a:p>
          <a:p>
            <a:r>
              <a:rPr lang="en-US" sz="2300" i="1" dirty="0">
                <a:solidFill>
                  <a:schemeClr val="tx1"/>
                </a:solidFill>
              </a:rPr>
              <a:t>This He did by preaching the gospel and visibly demonstrating its power.</a:t>
            </a:r>
          </a:p>
          <a:p>
            <a:r>
              <a:rPr lang="en-US" sz="2300" i="1" dirty="0">
                <a:solidFill>
                  <a:schemeClr val="tx1"/>
                </a:solidFill>
              </a:rPr>
              <a:t>The healing miracles, and especially the casting out of demons, were not random acts of kindness; they were instead direct assaults on the kingdom of Satan.</a:t>
            </a:r>
            <a:br>
              <a:rPr lang="en-US" sz="2300" i="1" dirty="0">
                <a:solidFill>
                  <a:schemeClr val="tx1"/>
                </a:solidFill>
              </a:rPr>
            </a:br>
            <a:r>
              <a:rPr lang="en-US" sz="2300" dirty="0">
                <a:solidFill>
                  <a:schemeClr val="tx1"/>
                </a:solidFill>
              </a:rPr>
              <a:t>cf. John 12:31-32</a:t>
            </a:r>
          </a:p>
          <a:p>
            <a:r>
              <a:rPr lang="en-US" sz="2300" i="1" dirty="0">
                <a:solidFill>
                  <a:schemeClr val="tx1"/>
                </a:solidFill>
              </a:rPr>
              <a:t>Through the gospel man no longer needed to be the slave of Satan and of sin.</a:t>
            </a:r>
            <a:r>
              <a:rPr lang="en-US" sz="2300" dirty="0">
                <a:solidFill>
                  <a:schemeClr val="tx1"/>
                </a:solidFill>
              </a:rPr>
              <a:t> cf. Romans 6:16-18</a:t>
            </a:r>
          </a:p>
        </p:txBody>
      </p:sp>
      <p:sp>
        <p:nvSpPr>
          <p:cNvPr id="6" name="Title 1">
            <a:extLst>
              <a:ext uri="{FF2B5EF4-FFF2-40B4-BE49-F238E27FC236}">
                <a16:creationId xmlns:a16="http://schemas.microsoft.com/office/drawing/2014/main" id="{E0B1CEB6-1E26-4228-B27F-B7FD6FF8F422}"/>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4240130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95325" y="1484674"/>
            <a:ext cx="8382000" cy="5345887"/>
          </a:xfrm>
        </p:spPr>
        <p:txBody>
          <a:bodyPr wrap="square">
            <a:spAutoFit/>
          </a:bodyPr>
          <a:lstStyle/>
          <a:p>
            <a:pPr marL="0" indent="0" algn="l">
              <a:buNone/>
            </a:pPr>
            <a:r>
              <a:rPr lang="en-US" sz="2400" i="1" dirty="0">
                <a:solidFill>
                  <a:schemeClr val="tx1"/>
                </a:solidFill>
              </a:rPr>
              <a:t>NOTE:</a:t>
            </a:r>
          </a:p>
          <a:p>
            <a:r>
              <a:rPr lang="en-US" sz="2200" i="1" dirty="0">
                <a:solidFill>
                  <a:schemeClr val="tx1"/>
                </a:solidFill>
              </a:rPr>
              <a:t>Spiritual beings, like human beings, have freedom of will. </a:t>
            </a:r>
          </a:p>
          <a:p>
            <a:r>
              <a:rPr lang="en-US" sz="2200" i="1" dirty="0">
                <a:solidFill>
                  <a:schemeClr val="tx1"/>
                </a:solidFill>
              </a:rPr>
              <a:t>Jude describes the punishment of rebellious angels in</a:t>
            </a:r>
            <a:r>
              <a:rPr lang="en-US" sz="2200" dirty="0">
                <a:solidFill>
                  <a:schemeClr val="tx1"/>
                </a:solidFill>
              </a:rPr>
              <a:t> verse 6</a:t>
            </a:r>
            <a:r>
              <a:rPr lang="en-US" sz="2200" i="1" dirty="0">
                <a:solidFill>
                  <a:schemeClr val="tx1"/>
                </a:solidFill>
              </a:rPr>
              <a:t> of his epistle, and Peter speaks of angels sinning in</a:t>
            </a:r>
            <a:r>
              <a:rPr lang="en-US" sz="2200" dirty="0">
                <a:solidFill>
                  <a:schemeClr val="tx1"/>
                </a:solidFill>
              </a:rPr>
              <a:t> 2 Peter 2:4.</a:t>
            </a:r>
          </a:p>
          <a:p>
            <a:r>
              <a:rPr lang="en-US" sz="2200" i="1" dirty="0">
                <a:solidFill>
                  <a:schemeClr val="tx1"/>
                </a:solidFill>
              </a:rPr>
              <a:t>Hence Satan stands opposed to God because he chooses to do so.</a:t>
            </a:r>
          </a:p>
          <a:p>
            <a:r>
              <a:rPr lang="en-US" sz="2200" i="1" dirty="0">
                <a:solidFill>
                  <a:schemeClr val="tx1"/>
                </a:solidFill>
              </a:rPr>
              <a:t>God certainly did not create him for evil or as an evil being, for the Bible tells us plainly that there is no evil associated with God</a:t>
            </a:r>
            <a:r>
              <a:rPr lang="en-US" sz="2200" dirty="0">
                <a:solidFill>
                  <a:schemeClr val="tx1"/>
                </a:solidFill>
              </a:rPr>
              <a:t> (James 1:13; 1 John 1:5).</a:t>
            </a:r>
          </a:p>
          <a:p>
            <a:r>
              <a:rPr lang="en-US" sz="2200" i="1" dirty="0">
                <a:solidFill>
                  <a:schemeClr val="tx1"/>
                </a:solidFill>
              </a:rPr>
              <a:t>It seems that the most we could say about Satan’s origin is that he is a created, but spiritual, being who has chosen to oppose God, and he recruits other spiritual beings and human beings in his efforts.</a:t>
            </a:r>
          </a:p>
          <a:p>
            <a:r>
              <a:rPr lang="en-US" sz="2200" i="1" dirty="0">
                <a:solidFill>
                  <a:schemeClr val="tx1"/>
                </a:solidFill>
              </a:rPr>
              <a:t>Much more than this is only speculation.</a:t>
            </a:r>
          </a:p>
        </p:txBody>
      </p:sp>
      <p:sp>
        <p:nvSpPr>
          <p:cNvPr id="7" name="Title 1">
            <a:extLst>
              <a:ext uri="{FF2B5EF4-FFF2-40B4-BE49-F238E27FC236}">
                <a16:creationId xmlns:a16="http://schemas.microsoft.com/office/drawing/2014/main" id="{CB3187EC-60B5-4460-A9D2-53C4B398B694}"/>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2397157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603315" y="1484674"/>
            <a:ext cx="8474010" cy="5262979"/>
          </a:xfrm>
        </p:spPr>
        <p:txBody>
          <a:bodyPr wrap="square">
            <a:spAutoFit/>
          </a:bodyPr>
          <a:lstStyle/>
          <a:p>
            <a:pPr marL="0" indent="0" algn="l">
              <a:lnSpc>
                <a:spcPct val="100000"/>
              </a:lnSpc>
              <a:spcBef>
                <a:spcPts val="0"/>
              </a:spcBef>
              <a:spcAft>
                <a:spcPts val="0"/>
              </a:spcAft>
              <a:buNone/>
            </a:pPr>
            <a:r>
              <a:rPr lang="en-US" sz="2400" dirty="0">
                <a:solidFill>
                  <a:schemeClr val="tx1"/>
                </a:solidFill>
              </a:rPr>
              <a:t>Luke 10:19, </a:t>
            </a:r>
            <a:r>
              <a:rPr lang="en-US" sz="2400" i="1" dirty="0">
                <a:solidFill>
                  <a:schemeClr val="tx1"/>
                </a:solidFill>
              </a:rPr>
              <a:t>“Behold, I have given you authority to tread upon serpents and scorpions, and </a:t>
            </a:r>
            <a:r>
              <a:rPr lang="en-US" sz="2400" i="1" u="sng" dirty="0">
                <a:solidFill>
                  <a:schemeClr val="tx1"/>
                </a:solidFill>
              </a:rPr>
              <a:t>over all the power of the enemy</a:t>
            </a:r>
            <a:r>
              <a:rPr lang="en-US" sz="2400" i="1" dirty="0">
                <a:solidFill>
                  <a:schemeClr val="tx1"/>
                </a:solidFill>
              </a:rPr>
              <a:t>: and nothing shall in any wise hurt you.” </a:t>
            </a:r>
            <a:r>
              <a:rPr lang="en-US" sz="2400" dirty="0">
                <a:solidFill>
                  <a:schemeClr val="tx1"/>
                </a:solidFill>
              </a:rPr>
              <a:t>(cf. Psalms 91:9-14; see Genesis 3:15).</a:t>
            </a:r>
          </a:p>
          <a:p>
            <a:pPr>
              <a:lnSpc>
                <a:spcPct val="100000"/>
              </a:lnSpc>
              <a:spcBef>
                <a:spcPts val="0"/>
              </a:spcBef>
              <a:spcAft>
                <a:spcPts val="0"/>
              </a:spcAft>
            </a:pPr>
            <a:r>
              <a:rPr lang="en-US" sz="2400" i="1" dirty="0">
                <a:solidFill>
                  <a:schemeClr val="tx1"/>
                </a:solidFill>
              </a:rPr>
              <a:t>This goes beyond some literal ability to withstand bites and stings</a:t>
            </a:r>
            <a:r>
              <a:rPr lang="en-US" sz="2400" dirty="0">
                <a:solidFill>
                  <a:schemeClr val="tx1"/>
                </a:solidFill>
              </a:rPr>
              <a:t> (Mark 16:18; Acts 28:3-5; see Deuteronomy 8:15).</a:t>
            </a:r>
          </a:p>
          <a:p>
            <a:pPr>
              <a:lnSpc>
                <a:spcPct val="100000"/>
              </a:lnSpc>
              <a:spcBef>
                <a:spcPts val="0"/>
              </a:spcBef>
              <a:spcAft>
                <a:spcPts val="0"/>
              </a:spcAft>
            </a:pPr>
            <a:r>
              <a:rPr lang="en-US" sz="2400" i="1" dirty="0">
                <a:solidFill>
                  <a:schemeClr val="tx1"/>
                </a:solidFill>
              </a:rPr>
              <a:t>It is representative of the competence Christ provides to overcome dangerous assailants in the spiritual realm.</a:t>
            </a:r>
            <a:br>
              <a:rPr lang="en-US" sz="2400" i="1" dirty="0">
                <a:solidFill>
                  <a:schemeClr val="tx1"/>
                </a:solidFill>
              </a:rPr>
            </a:br>
            <a:r>
              <a:rPr lang="en-US" sz="2400" dirty="0">
                <a:solidFill>
                  <a:schemeClr val="tx1"/>
                </a:solidFill>
              </a:rPr>
              <a:t>(cf. Ephesians 2:1ff; 6:10ff; 2 Corinthians 10:3ff)</a:t>
            </a:r>
          </a:p>
          <a:p>
            <a:pPr>
              <a:lnSpc>
                <a:spcPct val="100000"/>
              </a:lnSpc>
              <a:spcBef>
                <a:spcPts val="0"/>
              </a:spcBef>
              <a:spcAft>
                <a:spcPts val="0"/>
              </a:spcAft>
            </a:pPr>
            <a:r>
              <a:rPr lang="en-US" sz="2400" i="1" dirty="0">
                <a:solidFill>
                  <a:schemeClr val="tx1"/>
                </a:solidFill>
              </a:rPr>
              <a:t>The devil, himself, is sometimes identified as a serpent</a:t>
            </a:r>
            <a:r>
              <a:rPr lang="en-US" sz="2400" dirty="0">
                <a:solidFill>
                  <a:schemeClr val="tx1"/>
                </a:solidFill>
              </a:rPr>
              <a:t> (Genesis 3:1-24; 2 Corinthians 11:3; Revelation 12:9,14-15; 20:2).</a:t>
            </a:r>
          </a:p>
          <a:p>
            <a:pPr>
              <a:lnSpc>
                <a:spcPct val="100000"/>
              </a:lnSpc>
              <a:spcBef>
                <a:spcPts val="0"/>
              </a:spcBef>
              <a:spcAft>
                <a:spcPts val="0"/>
              </a:spcAft>
            </a:pPr>
            <a:r>
              <a:rPr lang="en-US" sz="2400" i="1" dirty="0">
                <a:solidFill>
                  <a:schemeClr val="tx1"/>
                </a:solidFill>
              </a:rPr>
              <a:t>The 12 and the 70 had been sent out like an army to invade Satan’s territory and to wage war.</a:t>
            </a:r>
          </a:p>
        </p:txBody>
      </p:sp>
      <p:sp>
        <p:nvSpPr>
          <p:cNvPr id="6" name="Title 1">
            <a:extLst>
              <a:ext uri="{FF2B5EF4-FFF2-40B4-BE49-F238E27FC236}">
                <a16:creationId xmlns:a16="http://schemas.microsoft.com/office/drawing/2014/main" id="{9D2F7388-E377-4208-90CE-BB06F87FCE2F}"/>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4283058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4D2C05-6F6D-4479-9125-CCD4BC80C430}"/>
              </a:ext>
            </a:extLst>
          </p:cNvPr>
          <p:cNvSpPr>
            <a:spLocks noGrp="1"/>
          </p:cNvSpPr>
          <p:nvPr>
            <p:ph idx="1"/>
          </p:nvPr>
        </p:nvSpPr>
        <p:spPr>
          <a:xfrm>
            <a:off x="828675" y="1484674"/>
            <a:ext cx="8248650" cy="5155770"/>
          </a:xfrm>
        </p:spPr>
        <p:txBody>
          <a:bodyPr>
            <a:spAutoFit/>
          </a:bodyPr>
          <a:lstStyle/>
          <a:p>
            <a:pPr marL="0" indent="0" algn="l">
              <a:buNone/>
            </a:pPr>
            <a:r>
              <a:rPr lang="en-US" sz="2400" dirty="0">
                <a:solidFill>
                  <a:schemeClr val="tx1"/>
                </a:solidFill>
              </a:rPr>
              <a:t>Luke 10:20, </a:t>
            </a:r>
            <a:r>
              <a:rPr lang="en-US" sz="2400" i="1" dirty="0">
                <a:solidFill>
                  <a:schemeClr val="tx1"/>
                </a:solidFill>
              </a:rPr>
              <a:t>“Nevertheless in this rejoice not, that the spirits are subject unto you; </a:t>
            </a:r>
            <a:r>
              <a:rPr lang="en-US" sz="2400" i="1" u="sng" dirty="0">
                <a:solidFill>
                  <a:schemeClr val="tx1"/>
                </a:solidFill>
              </a:rPr>
              <a:t>but rejoice that your names are written in heaven</a:t>
            </a:r>
            <a:r>
              <a:rPr lang="en-US" sz="2400" i="1" dirty="0">
                <a:solidFill>
                  <a:schemeClr val="tx1"/>
                </a:solidFill>
              </a:rPr>
              <a:t>.”</a:t>
            </a:r>
            <a:r>
              <a:rPr lang="en-US" sz="2400" dirty="0">
                <a:solidFill>
                  <a:schemeClr val="tx1"/>
                </a:solidFill>
              </a:rPr>
              <a:t> cf. 2 Timothy 2:19</a:t>
            </a:r>
          </a:p>
          <a:p>
            <a:r>
              <a:rPr lang="en-US" sz="2400" i="1" dirty="0">
                <a:solidFill>
                  <a:schemeClr val="tx1"/>
                </a:solidFill>
              </a:rPr>
              <a:t>God’s book is identified as “the book of the living”</a:t>
            </a:r>
            <a:r>
              <a:rPr lang="en-US" sz="2400" dirty="0">
                <a:solidFill>
                  <a:schemeClr val="tx1"/>
                </a:solidFill>
              </a:rPr>
              <a:t> (Psalms 69:28) </a:t>
            </a:r>
            <a:r>
              <a:rPr lang="en-US" sz="2400" i="1" dirty="0">
                <a:solidFill>
                  <a:schemeClr val="tx1"/>
                </a:solidFill>
              </a:rPr>
              <a:t>or “the book of life”</a:t>
            </a:r>
            <a:r>
              <a:rPr lang="en-US" sz="2400" dirty="0">
                <a:solidFill>
                  <a:schemeClr val="tx1"/>
                </a:solidFill>
              </a:rPr>
              <a:t> (Philippians 4:3; Revelation 3:5; 13:8; 17:8; 20:12, 15; 21:27).</a:t>
            </a:r>
          </a:p>
          <a:p>
            <a:pPr marL="0" indent="0" algn="l">
              <a:buNone/>
            </a:pPr>
            <a:r>
              <a:rPr lang="en-US" sz="2400" b="1" i="1" dirty="0">
                <a:solidFill>
                  <a:schemeClr val="tx1"/>
                </a:solidFill>
              </a:rPr>
              <a:t>Does God Keep Such a Record?</a:t>
            </a:r>
          </a:p>
          <a:p>
            <a:r>
              <a:rPr lang="en-US" sz="2400" i="1" dirty="0">
                <a:solidFill>
                  <a:schemeClr val="tx1"/>
                </a:solidFill>
              </a:rPr>
              <a:t>If He does …</a:t>
            </a:r>
          </a:p>
          <a:p>
            <a:r>
              <a:rPr lang="en-US" sz="2400" i="1" dirty="0">
                <a:solidFill>
                  <a:schemeClr val="tx1"/>
                </a:solidFill>
              </a:rPr>
              <a:t>I want my name to be there!</a:t>
            </a:r>
          </a:p>
          <a:p>
            <a:r>
              <a:rPr lang="en-US" sz="2400" i="1" dirty="0">
                <a:solidFill>
                  <a:schemeClr val="tx1"/>
                </a:solidFill>
              </a:rPr>
              <a:t>Do YOU?</a:t>
            </a:r>
          </a:p>
          <a:p>
            <a:r>
              <a:rPr lang="en-US" sz="2400" i="1" dirty="0">
                <a:solidFill>
                  <a:schemeClr val="tx1"/>
                </a:solidFill>
              </a:rPr>
              <a:t>If He does not … This lesson is needless and pointless!</a:t>
            </a:r>
          </a:p>
          <a:p>
            <a:r>
              <a:rPr lang="en-US" sz="2400" i="1" dirty="0">
                <a:solidFill>
                  <a:schemeClr val="tx1"/>
                </a:solidFill>
              </a:rPr>
              <a:t>What does the Bible teach?</a:t>
            </a:r>
          </a:p>
        </p:txBody>
      </p:sp>
      <p:sp>
        <p:nvSpPr>
          <p:cNvPr id="6" name="Title 1">
            <a:extLst>
              <a:ext uri="{FF2B5EF4-FFF2-40B4-BE49-F238E27FC236}">
                <a16:creationId xmlns:a16="http://schemas.microsoft.com/office/drawing/2014/main" id="{1978CBBC-3A6D-4556-9714-75B911275779}"/>
              </a:ext>
            </a:extLst>
          </p:cNvPr>
          <p:cNvSpPr>
            <a:spLocks noGrp="1"/>
          </p:cNvSpPr>
          <p:nvPr>
            <p:ph type="title"/>
          </p:nvPr>
        </p:nvSpPr>
        <p:spPr>
          <a:xfrm>
            <a:off x="695325" y="304806"/>
            <a:ext cx="8248650" cy="1078500"/>
          </a:xfrm>
        </p:spPr>
        <p:txBody>
          <a:bodyPr>
            <a:spAutoFit/>
          </a:bodyPr>
          <a:lstStyle/>
          <a:p>
            <a:r>
              <a:rPr lang="en-US" dirty="0">
                <a:solidFill>
                  <a:schemeClr val="tx1"/>
                </a:solidFill>
              </a:rPr>
              <a:t>The Mission and Return of the Seventy (Luke 10:1-24)</a:t>
            </a:r>
          </a:p>
        </p:txBody>
      </p:sp>
    </p:spTree>
    <p:extLst>
      <p:ext uri="{BB962C8B-B14F-4D97-AF65-F5344CB8AC3E}">
        <p14:creationId xmlns:p14="http://schemas.microsoft.com/office/powerpoint/2010/main" val="2318309032"/>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1861</Words>
  <Application>Microsoft Office PowerPoint</Application>
  <PresentationFormat>On-screen Show (4:3)</PresentationFormat>
  <Paragraphs>96</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Franklin Gothic Book</vt:lpstr>
      <vt:lpstr>Impact</vt:lpstr>
      <vt:lpstr>Crop</vt:lpstr>
      <vt:lpstr>Lesson 14: Further Activities in Jerusalem and Judea</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lpstr>The Mission and Return of the Seventy (Luke 10:1-24)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(4-28-21)</dc:title>
  <dc:creator>Micky Galloway</dc:creator>
  <cp:lastModifiedBy>Richard Lidh</cp:lastModifiedBy>
  <cp:revision>13</cp:revision>
  <cp:lastPrinted>2021-05-01T04:42:55Z</cp:lastPrinted>
  <dcterms:created xsi:type="dcterms:W3CDTF">2021-03-31T20:31:17Z</dcterms:created>
  <dcterms:modified xsi:type="dcterms:W3CDTF">2021-05-01T04:42:59Z</dcterms:modified>
</cp:coreProperties>
</file>